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8.jpg" ContentType="image/png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2" r:id="rId3"/>
    <p:sldId id="267" r:id="rId4"/>
    <p:sldId id="273" r:id="rId5"/>
    <p:sldId id="279" r:id="rId6"/>
    <p:sldId id="274" r:id="rId7"/>
    <p:sldId id="278" r:id="rId8"/>
    <p:sldId id="263" r:id="rId9"/>
    <p:sldId id="277" r:id="rId10"/>
    <p:sldId id="269" r:id="rId11"/>
    <p:sldId id="276" r:id="rId12"/>
    <p:sldId id="280" r:id="rId13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tam" initials="y" lastIdx="5" clrIdx="0">
    <p:extLst>
      <p:ext uri="{19B8F6BF-5375-455C-9EA6-DF929625EA0E}">
        <p15:presenceInfo xmlns:p15="http://schemas.microsoft.com/office/powerpoint/2012/main" userId="196b5a00ca277df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D7FE"/>
    <a:srgbClr val="2F2B28"/>
    <a:srgbClr val="F1EEF9"/>
    <a:srgbClr val="000000"/>
    <a:srgbClr val="C3B6BD"/>
    <a:srgbClr val="A00222"/>
    <a:srgbClr val="AFAEB3"/>
    <a:srgbClr val="040102"/>
    <a:srgbClr val="654222"/>
    <a:srgbClr val="F6D3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3" autoAdjust="0"/>
    <p:restoredTop sz="86449" autoAdjust="0"/>
  </p:normalViewPr>
  <p:slideViewPr>
    <p:cSldViewPr snapToGrid="0">
      <p:cViewPr varScale="1">
        <p:scale>
          <a:sx n="100" d="100"/>
          <a:sy n="100" d="100"/>
        </p:scale>
        <p:origin x="312" y="72"/>
      </p:cViewPr>
      <p:guideLst/>
    </p:cSldViewPr>
  </p:slideViewPr>
  <p:outlineViewPr>
    <p:cViewPr>
      <p:scale>
        <a:sx n="33" d="100"/>
        <a:sy n="33" d="100"/>
      </p:scale>
      <p:origin x="0" y="-29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20T12:25:01.76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20T12:25:02.14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F7241-D411-484B-8B1D-2259D3C9AAB4}" type="datetimeFigureOut">
              <a:rPr lang="en-IL" smtClean="0"/>
              <a:t>25/01/2022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F1FF1-EC0B-4E05-A919-58AA947B08D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00855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F1FF1-EC0B-4E05-A919-58AA947B08D1}" type="slidenum">
              <a:rPr lang="en-IL" smtClean="0"/>
              <a:t>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8136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F1FF1-EC0B-4E05-A919-58AA947B08D1}" type="slidenum">
              <a:rPr lang="en-IL" smtClean="0"/>
              <a:t>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49678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F1FF1-EC0B-4E05-A919-58AA947B08D1}" type="slidenum">
              <a:rPr lang="en-IL" smtClean="0"/>
              <a:t>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03548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F1FF1-EC0B-4E05-A919-58AA947B08D1}" type="slidenum">
              <a:rPr lang="en-IL" smtClean="0"/>
              <a:t>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17852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30175-654C-4988-A5BD-A63A8AF88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94C019-B7FF-47CB-9736-745EF9A68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425AE-D3AA-4790-8300-4C884A624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C3C0-4253-4C03-987C-4FE8C1A53E3E}" type="datetimeFigureOut">
              <a:rPr lang="en-IL" smtClean="0"/>
              <a:t>25/01/2022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38AE9-1477-4961-83D1-2F9558836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1F20C-F7CA-46F4-B16F-EDE047FEA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3B59-C498-4399-AE75-7663232421D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685782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CA7B6-C584-4999-B22C-A66F21462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450493-5820-45A4-8479-9E92E40134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3CF84-15F9-4D58-A261-6C7481500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C3C0-4253-4C03-987C-4FE8C1A53E3E}" type="datetimeFigureOut">
              <a:rPr lang="en-IL" smtClean="0"/>
              <a:t>25/01/2022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746EE-7B65-42B2-B072-62557F822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DAEEB-EB9B-4062-A3CF-9F1374B2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3B59-C498-4399-AE75-7663232421D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624894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16376E-525C-45CB-8422-F72776612D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4AC177-E122-47A6-8AEB-E426C4AD9C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B35D4-8481-4C3A-BE0D-413423553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C3C0-4253-4C03-987C-4FE8C1A53E3E}" type="datetimeFigureOut">
              <a:rPr lang="en-IL" smtClean="0"/>
              <a:t>25/01/2022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BEBC4-915B-4826-BCCF-9AC807658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AA3F9-3785-460B-97D8-777DBC693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3B59-C498-4399-AE75-7663232421D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31437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99B16-5C4F-4DDD-8F72-3575398F8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19BF1-4FA1-4649-A2ED-C895BCE8C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151A4-AECC-4A16-99EB-CAD2CE900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C3C0-4253-4C03-987C-4FE8C1A53E3E}" type="datetimeFigureOut">
              <a:rPr lang="en-IL" smtClean="0"/>
              <a:t>25/01/2022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3AABE-E979-4EC3-9030-201695350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E51F3-F05D-43D4-8ACB-F88648E70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3B59-C498-4399-AE75-7663232421D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10870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72DF7-97C8-4428-BD7E-3CB192B05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443E4-32B7-4D80-A334-3D1D2ABB1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77DC7-0ACD-4D5B-B7A3-CB192416B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C3C0-4253-4C03-987C-4FE8C1A53E3E}" type="datetimeFigureOut">
              <a:rPr lang="en-IL" smtClean="0"/>
              <a:t>25/01/2022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EC81F-D90B-4849-B0CE-E6A5190B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9C3D2-107C-4513-B09B-9E52FD967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3B59-C498-4399-AE75-7663232421D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5644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D1EDA-0EF1-4016-B5FE-83C6B5C43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5A3EE-67D5-499C-889C-28C300386A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BF9BD2-2D28-4C42-9499-DD8615638F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0AF42D-5111-425A-9A31-F826A73EA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C3C0-4253-4C03-987C-4FE8C1A53E3E}" type="datetimeFigureOut">
              <a:rPr lang="en-IL" smtClean="0"/>
              <a:t>25/01/2022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FF85C3-2EBF-4226-A5C5-57AF19D55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C9C601-33E8-477C-AD58-041BF4057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3B59-C498-4399-AE75-7663232421D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24296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5EE7C-025A-4837-B6C8-34E8FC642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AB1B0-97C0-40AC-BA9D-20EB2BE10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7FF8AF-3444-4158-AA82-74288718B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7376AD-540D-4A51-875C-65FB443DD7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C1268C-4929-4415-BDA6-B6B93181AA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BE6338-4DC9-4FBE-B628-12523C2F5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C3C0-4253-4C03-987C-4FE8C1A53E3E}" type="datetimeFigureOut">
              <a:rPr lang="en-IL" smtClean="0"/>
              <a:t>25/01/2022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B2779A-3CEE-400C-8149-BDBD8A14D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672F28-B8A6-4337-B512-3DCC02145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3B59-C498-4399-AE75-7663232421D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865709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E6244-B5E4-44B5-816D-81386512E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B697C3-969E-468A-A49B-A6838E4AB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C3C0-4253-4C03-987C-4FE8C1A53E3E}" type="datetimeFigureOut">
              <a:rPr lang="en-IL" smtClean="0"/>
              <a:t>25/01/2022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97231B-1AE3-4C91-B9AC-993669684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7F291B-2139-4589-80B8-1B3E6725F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3B59-C498-4399-AE75-7663232421D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93617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3D9C4F-699F-4039-B68D-2B0716CDC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C3C0-4253-4C03-987C-4FE8C1A53E3E}" type="datetimeFigureOut">
              <a:rPr lang="en-IL" smtClean="0"/>
              <a:t>25/01/2022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6186AF-B1C1-4059-8383-91B59B6D6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10C084-EDB5-47B4-AD74-B4887C8F9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3B59-C498-4399-AE75-7663232421D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7263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DE8EE-9D97-424D-9495-384D39436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D2330-DD62-4FBD-A5E0-060E42103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E080FB-5A91-4290-A0B7-5DF93CC310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6F55C-839F-47FF-B718-A2B74ECF6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C3C0-4253-4C03-987C-4FE8C1A53E3E}" type="datetimeFigureOut">
              <a:rPr lang="en-IL" smtClean="0"/>
              <a:t>25/01/2022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21977E-EC32-4C4B-A208-D09943F79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8CBBF2-136C-48D9-8C16-834C78C8B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3B59-C498-4399-AE75-7663232421D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36880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2759E-3D04-4431-A2E7-1F9F0854C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6D5D0C-95A2-4207-A89E-7A4F2B7BD0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CA5EAE-7DF7-42E4-9C25-4F5BFDC921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2909CF-6EEB-4186-934A-415C272F0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C3C0-4253-4C03-987C-4FE8C1A53E3E}" type="datetimeFigureOut">
              <a:rPr lang="en-IL" smtClean="0"/>
              <a:t>25/01/2022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DB924E-889F-46C1-A044-EE38190CD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CA8910-645A-476E-97A1-2E3D3DC0C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3B59-C498-4399-AE75-7663232421D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2676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2E0A42-769A-41B8-81F3-47F060F66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DE891-7155-44EA-B107-AF37FC5093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049B5-6A6D-4CB6-A50B-C586099792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6C3C0-4253-4C03-987C-4FE8C1A53E3E}" type="datetimeFigureOut">
              <a:rPr lang="en-IL" smtClean="0"/>
              <a:t>25/01/2022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97709-1928-41F2-9EEF-4EC1995C11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270BF-5776-427C-AC11-B9DDEC7421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B3B59-C498-4399-AE75-7663232421D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1170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A group of people running on a dirt road with a fire in the background&#10;&#10;Description automatically generated with low confidence">
            <a:extLst>
              <a:ext uri="{FF2B5EF4-FFF2-40B4-BE49-F238E27FC236}">
                <a16:creationId xmlns:a16="http://schemas.microsoft.com/office/drawing/2014/main" id="{3A7CFEAB-F51D-4F3E-8FE3-8110B774A4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5" b="1896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06C4D-0B3B-4190-9001-93FB6397F5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532" y="1695576"/>
            <a:ext cx="8652938" cy="2857191"/>
          </a:xfrm>
        </p:spPr>
        <p:txBody>
          <a:bodyPr anchor="ctr">
            <a:normAutofit/>
          </a:bodyPr>
          <a:lstStyle/>
          <a:p>
            <a:r>
              <a:rPr lang="he-IL" sz="8000" dirty="0"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התנועה לעצמאות</a:t>
            </a:r>
            <a:endParaRPr lang="en-IL" sz="8000" dirty="0">
              <a:latin typeface="Segoe UI Black" panose="020B0A02040204020203" pitchFamily="34" charset="0"/>
              <a:ea typeface="Segoe UI Black" panose="020B0A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530C1C-EECB-4AD6-838C-213A8368E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9532" y="4623127"/>
            <a:ext cx="8655200" cy="457201"/>
          </a:xfrm>
        </p:spPr>
        <p:txBody>
          <a:bodyPr>
            <a:normAutofit/>
          </a:bodyPr>
          <a:lstStyle/>
          <a:p>
            <a:r>
              <a:rPr lang="he-I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הדור הזה יוצא לחופשי</a:t>
            </a:r>
            <a:endParaRPr lang="en-IL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2" name="Rectangle 38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F23609-47B0-404C-AF00-00B11AE3066B}"/>
              </a:ext>
            </a:extLst>
          </p:cNvPr>
          <p:cNvCxnSpPr/>
          <p:nvPr/>
        </p:nvCxnSpPr>
        <p:spPr>
          <a:xfrm>
            <a:off x="4513634" y="3988340"/>
            <a:ext cx="3151762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1023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B694E6A-6E12-423C-AE79-6D433B7E677A}"/>
              </a:ext>
            </a:extLst>
          </p:cNvPr>
          <p:cNvSpPr txBox="1"/>
          <p:nvPr/>
        </p:nvSpPr>
        <p:spPr>
          <a:xfrm>
            <a:off x="7110918" y="925699"/>
            <a:ext cx="4403775" cy="707886"/>
          </a:xfrm>
          <a:prstGeom prst="rect">
            <a:avLst/>
          </a:prstGeom>
          <a:solidFill>
            <a:schemeClr val="tx1">
              <a:alpha val="82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he-IL" sz="4000" b="1" dirty="0">
                <a:solidFill>
                  <a:srgbClr val="FFFFFF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התנועה לעצמאות</a:t>
            </a:r>
            <a:endParaRPr lang="en-IL" sz="4000" b="1" dirty="0">
              <a:solidFill>
                <a:srgbClr val="FFFFFF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B453722-23E9-4F23-9142-7BEFAFD6FE8D}"/>
              </a:ext>
            </a:extLst>
          </p:cNvPr>
          <p:cNvSpPr txBox="1">
            <a:spLocks/>
          </p:cNvSpPr>
          <p:nvPr/>
        </p:nvSpPr>
        <p:spPr>
          <a:xfrm>
            <a:off x="5085567" y="2093652"/>
            <a:ext cx="6640739" cy="2575625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he-IL" sz="3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התארגנות אזרחית (אנשים עם מוגבלות, בני משפחה ופעילים) שמקדמת יחדיו מציאות של חיים עצמאיים </a:t>
            </a:r>
          </a:p>
          <a:p>
            <a:pPr algn="r" rtl="1"/>
            <a:r>
              <a:rPr lang="he-IL" sz="3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התנסות בפועל בחיים עצמאיים</a:t>
            </a:r>
          </a:p>
          <a:p>
            <a:pPr algn="r" rtl="1"/>
            <a:r>
              <a:rPr lang="he-IL" sz="3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יזמות ופיתוח מענים ברמת השטח</a:t>
            </a:r>
          </a:p>
          <a:p>
            <a:pPr algn="r" rtl="1"/>
            <a:r>
              <a:rPr lang="he-IL" sz="3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רשת תמיכה הדדית לקידום חיים עצמאיים</a:t>
            </a:r>
          </a:p>
        </p:txBody>
      </p:sp>
      <p:pic>
        <p:nvPicPr>
          <p:cNvPr id="4" name="Picture 2" descr="How the pharmacy profession disregarded me and my disability, and why it  must change - The Pharmaceutical Journal">
            <a:extLst>
              <a:ext uri="{FF2B5EF4-FFF2-40B4-BE49-F238E27FC236}">
                <a16:creationId xmlns:a16="http://schemas.microsoft.com/office/drawing/2014/main" id="{8C78B8A6-1B49-4566-8CEE-B41F48FD0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57" y="1902631"/>
            <a:ext cx="4444579" cy="295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07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85426-362C-459F-A51F-00F22C095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3517" y="386015"/>
            <a:ext cx="3911147" cy="1249374"/>
          </a:xfrm>
          <a:noFill/>
        </p:spPr>
        <p:txBody>
          <a:bodyPr>
            <a:normAutofit/>
          </a:bodyPr>
          <a:lstStyle/>
          <a:p>
            <a:pPr algn="r" rtl="1"/>
            <a:r>
              <a:rPr lang="he-IL" sz="4000" b="1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מה מחר בבוקר?</a:t>
            </a:r>
            <a:endParaRPr lang="en-IL" sz="4000" b="1" dirty="0">
              <a:solidFill>
                <a:schemeClr val="bg1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CAD64-BAA8-4E14-95AC-7DDB00E78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9327" y="1956274"/>
            <a:ext cx="7096739" cy="3171423"/>
          </a:xfrm>
          <a:noFill/>
        </p:spPr>
        <p:txBody>
          <a:bodyPr>
            <a:normAutofit lnSpcReduction="10000"/>
          </a:bodyPr>
          <a:lstStyle/>
          <a:p>
            <a:pPr marL="514350" indent="-514350" algn="just" rtl="1">
              <a:buFont typeface="+mj-lt"/>
              <a:buAutoNum type="arabicPeriod"/>
            </a:pPr>
            <a:r>
              <a:rPr lang="he-IL" dirty="0">
                <a:solidFill>
                  <a:schemeClr val="bg1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העלאת מודעות וביקוש לחיים עצמאיים </a:t>
            </a:r>
          </a:p>
          <a:p>
            <a:pPr lvl="1" algn="just" rtl="1"/>
            <a:r>
              <a:rPr lang="he-IL" dirty="0">
                <a:solidFill>
                  <a:schemeClr val="bg1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ערבי עצמאות, סדנאות, סרטונים, כתיבה</a:t>
            </a:r>
          </a:p>
          <a:p>
            <a:pPr marL="514350" indent="-514350" algn="just" rtl="1">
              <a:buFont typeface="+mj-lt"/>
              <a:buAutoNum type="arabicPeriod"/>
            </a:pPr>
            <a:r>
              <a:rPr lang="he-IL" dirty="0">
                <a:solidFill>
                  <a:schemeClr val="bg1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סיוע וליווי פרטני</a:t>
            </a:r>
          </a:p>
          <a:p>
            <a:pPr lvl="1" algn="just" rtl="1"/>
            <a:r>
              <a:rPr lang="he-IL" dirty="0">
                <a:solidFill>
                  <a:schemeClr val="bg1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הכשרת תומכי עצמאות וליווי פעילותם</a:t>
            </a:r>
          </a:p>
          <a:p>
            <a:pPr marL="514350" indent="-514350" algn="just" rtl="1">
              <a:buFont typeface="+mj-lt"/>
              <a:buAutoNum type="arabicPeriod"/>
            </a:pPr>
            <a:r>
              <a:rPr lang="he-IL" dirty="0">
                <a:solidFill>
                  <a:schemeClr val="bg1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קידום ועידוד מענים </a:t>
            </a:r>
          </a:p>
          <a:p>
            <a:pPr lvl="1" algn="just" rtl="1"/>
            <a:r>
              <a:rPr lang="he-IL" dirty="0">
                <a:solidFill>
                  <a:schemeClr val="bg1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ליווי 'קבוצת רכישה' של שירותים</a:t>
            </a:r>
          </a:p>
          <a:p>
            <a:pPr marL="514350" indent="-514350" algn="just" rtl="1">
              <a:buFont typeface="+mj-lt"/>
              <a:buAutoNum type="arabicPeriod"/>
            </a:pPr>
            <a:r>
              <a:rPr lang="he-IL" dirty="0">
                <a:solidFill>
                  <a:schemeClr val="bg1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יצירת אירועים ומרחבי פעולה של התנועה</a:t>
            </a:r>
            <a:endParaRPr lang="he-IL" dirty="0">
              <a:solidFill>
                <a:schemeClr val="bg1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marL="0" indent="0" algn="just" rtl="1">
              <a:buNone/>
            </a:pPr>
            <a:endParaRPr lang="he-IL" dirty="0">
              <a:solidFill>
                <a:schemeClr val="bg1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marL="0" indent="0" algn="just" rtl="1">
              <a:buNone/>
            </a:pPr>
            <a:endParaRPr lang="en-IL" dirty="0">
              <a:solidFill>
                <a:schemeClr val="bg1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algn="r" rtl="1"/>
            <a:endParaRPr lang="en-IL" sz="2000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watch, clock, dark&#10;&#10;Description automatically generated">
            <a:extLst>
              <a:ext uri="{FF2B5EF4-FFF2-40B4-BE49-F238E27FC236}">
                <a16:creationId xmlns:a16="http://schemas.microsoft.com/office/drawing/2014/main" id="{BF83902B-0505-4850-99E8-733830CE19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18"/>
          <a:stretch/>
        </p:blipFill>
        <p:spPr>
          <a:xfrm>
            <a:off x="-443059" y="0"/>
            <a:ext cx="3911148" cy="708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9D4AC16-19AC-49DA-9D17-FCA62CC12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9302" y="1993751"/>
            <a:ext cx="3911147" cy="1249374"/>
          </a:xfrm>
          <a:noFill/>
        </p:spPr>
        <p:txBody>
          <a:bodyPr>
            <a:normAutofit/>
          </a:bodyPr>
          <a:lstStyle/>
          <a:p>
            <a:pPr algn="r" rtl="1"/>
            <a:r>
              <a:rPr lang="he-IL" sz="4000" b="1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יוצאים לדרך...</a:t>
            </a:r>
            <a:endParaRPr lang="en-IL" sz="4000" b="1" dirty="0">
              <a:solidFill>
                <a:schemeClr val="bg1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088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nature, sunset, mountain, night sky&#10;&#10;Description automatically generated">
            <a:extLst>
              <a:ext uri="{FF2B5EF4-FFF2-40B4-BE49-F238E27FC236}">
                <a16:creationId xmlns:a16="http://schemas.microsoft.com/office/drawing/2014/main" id="{FF27C90E-634E-4D60-A610-1128F5446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17" y="-160708"/>
            <a:ext cx="12260865" cy="76634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185426-362C-459F-A51F-00F22C095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0279" y="350069"/>
            <a:ext cx="3911147" cy="1249374"/>
          </a:xfrm>
        </p:spPr>
        <p:txBody>
          <a:bodyPr>
            <a:normAutofit/>
          </a:bodyPr>
          <a:lstStyle/>
          <a:p>
            <a:pPr algn="r" rtl="1"/>
            <a:r>
              <a:rPr lang="he-IL" sz="4000" b="1" dirty="0" err="1">
                <a:solidFill>
                  <a:srgbClr val="FFFFFF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חזון</a:t>
            </a:r>
            <a:endParaRPr lang="en-IL" sz="4000" b="1" dirty="0">
              <a:solidFill>
                <a:srgbClr val="FFFFFF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CAD64-BAA8-4E14-95AC-7DDB00E78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293" y="1792056"/>
            <a:ext cx="9792471" cy="1004735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he-IL" dirty="0">
                <a:solidFill>
                  <a:srgbClr val="FFFFFF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כל אדם עם מוגבלות יוכל לחיות בביתו ובקהילתו ולקיים חיים עצמאיים ככל האדם.  </a:t>
            </a:r>
            <a:endParaRPr lang="en-IL" dirty="0">
              <a:solidFill>
                <a:srgbClr val="FFFFFF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algn="r" rtl="1"/>
            <a:endParaRPr lang="en-IL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778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E10577-6ADF-4ABD-8B40-3474B1C15D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5736" y="-47705"/>
            <a:ext cx="10426260" cy="690570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E1859A2-C4D2-4564-8604-5C6C556B5E0E}"/>
              </a:ext>
            </a:extLst>
          </p:cNvPr>
          <p:cNvSpPr txBox="1">
            <a:spLocks/>
          </p:cNvSpPr>
          <p:nvPr/>
        </p:nvSpPr>
        <p:spPr>
          <a:xfrm>
            <a:off x="8119617" y="-42995"/>
            <a:ext cx="4072383" cy="6929034"/>
          </a:xfrm>
          <a:prstGeom prst="rect">
            <a:avLst/>
          </a:prstGeom>
          <a:solidFill>
            <a:schemeClr val="tx1"/>
          </a:solidFill>
          <a:ln w="539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he-IL" sz="4000" b="1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חמישה מפתחות לחיים עצמאיים  </a:t>
            </a:r>
          </a:p>
          <a:p>
            <a:pPr algn="ctr" rtl="1"/>
            <a:endParaRPr lang="he-IL" sz="1800" b="1" dirty="0">
              <a:solidFill>
                <a:schemeClr val="bg1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algn="r" rtl="1"/>
            <a:endParaRPr lang="he-IL" sz="3000" b="1" dirty="0">
              <a:solidFill>
                <a:schemeClr val="bg1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algn="r" rtl="1"/>
            <a:r>
              <a:rPr lang="he-IL" sz="3000" b="1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בית </a:t>
            </a:r>
          </a:p>
          <a:p>
            <a:pPr algn="r" rtl="1"/>
            <a:endParaRPr lang="en-US" sz="3000" b="1" dirty="0">
              <a:solidFill>
                <a:schemeClr val="bg1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algn="r" rtl="1"/>
            <a:r>
              <a:rPr lang="he-IL" sz="3000" b="1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חירות</a:t>
            </a:r>
          </a:p>
          <a:p>
            <a:pPr algn="r" rtl="1"/>
            <a:endParaRPr lang="he-IL" sz="3000" b="1" dirty="0">
              <a:solidFill>
                <a:schemeClr val="bg1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algn="r" rtl="1"/>
            <a:r>
              <a:rPr lang="he-IL" sz="3000" b="1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אוטונומיה  </a:t>
            </a:r>
            <a:endParaRPr lang="en-US" sz="3000" b="1" dirty="0">
              <a:solidFill>
                <a:schemeClr val="bg1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algn="r" rtl="1"/>
            <a:endParaRPr lang="he-IL" sz="3000" b="1" dirty="0">
              <a:solidFill>
                <a:schemeClr val="bg1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algn="r" rtl="1"/>
            <a:r>
              <a:rPr lang="he-IL" sz="3000" b="1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שייכות </a:t>
            </a:r>
            <a:endParaRPr lang="en-US" sz="3000" b="1" dirty="0">
              <a:solidFill>
                <a:schemeClr val="bg1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algn="r" rtl="1"/>
            <a:endParaRPr lang="he-IL" sz="3000" b="1" dirty="0">
              <a:solidFill>
                <a:schemeClr val="bg1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algn="r" rtl="1"/>
            <a:r>
              <a:rPr lang="he-IL" sz="3000" b="1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משמעות </a:t>
            </a:r>
            <a:endParaRPr lang="en-IL" sz="3000" b="1" dirty="0">
              <a:solidFill>
                <a:schemeClr val="bg1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009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85426-362C-459F-A51F-00F22C095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761" y="1083599"/>
            <a:ext cx="5671892" cy="1249374"/>
          </a:xfrm>
        </p:spPr>
        <p:txBody>
          <a:bodyPr>
            <a:normAutofit/>
          </a:bodyPr>
          <a:lstStyle/>
          <a:p>
            <a:pPr algn="r" rtl="1"/>
            <a:r>
              <a:rPr lang="he-IL" sz="4000" b="1" dirty="0">
                <a:solidFill>
                  <a:srgbClr val="FFFFFF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ישראל 2021- תקועים </a:t>
            </a:r>
            <a:endParaRPr lang="en-IL" sz="4000" b="1" dirty="0">
              <a:solidFill>
                <a:srgbClr val="FFFFFF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CAD64-BAA8-4E14-95AC-7DDB00E78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8634" y="2602978"/>
            <a:ext cx="7040345" cy="3171423"/>
          </a:xfrm>
        </p:spPr>
        <p:txBody>
          <a:bodyPr>
            <a:normAutofit fontScale="92500"/>
          </a:bodyPr>
          <a:lstStyle/>
          <a:p>
            <a:pPr algn="r" rtl="1"/>
            <a:r>
              <a:rPr lang="he-IL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הרוב השקוף גר בקהילה ללא כל תמיכה- כ- 230 אלף אנשים (86% מסך </a:t>
            </a:r>
            <a:r>
              <a:rPr lang="he-IL" dirty="0" err="1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האוכלוסיה</a:t>
            </a:r>
            <a:r>
              <a:rPr lang="he-IL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</a:p>
          <a:p>
            <a:pPr algn="r" rtl="1"/>
            <a:r>
              <a:rPr lang="he-IL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ה'פתרון' שהמדינה מציעה הוא הבעיה – מוסדות </a:t>
            </a:r>
          </a:p>
          <a:p>
            <a:pPr algn="r" rtl="1"/>
            <a:r>
              <a:rPr lang="he-IL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קושי לרכוש דירה ואתגר הבדידות </a:t>
            </a:r>
          </a:p>
          <a:p>
            <a:pPr algn="r" rtl="1"/>
            <a:r>
              <a:rPr lang="he-IL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גישה רווחת פטרנליסטית, רפואית וטיפולית</a:t>
            </a:r>
          </a:p>
          <a:p>
            <a:pPr algn="r" rtl="1"/>
            <a:r>
              <a:rPr lang="he-IL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הרשות המקומית עם תמריץ שלילי לתת מענה</a:t>
            </a:r>
          </a:p>
          <a:p>
            <a:pPr algn="r" rtl="1"/>
            <a:endParaRPr lang="he-IL" sz="28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r" rtl="1"/>
            <a:endParaRPr lang="he-IL" dirty="0">
              <a:solidFill>
                <a:srgbClr val="FFFFF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 algn="just" rtl="1">
              <a:buNone/>
            </a:pPr>
            <a:endParaRPr lang="en-IL" sz="2000" dirty="0">
              <a:solidFill>
                <a:srgbClr val="FFFF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D47FDF-A5CC-4605-8805-2A8224D053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95834" y="1454499"/>
            <a:ext cx="6940670" cy="394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905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41866833-6390-4EDF-BDA5-A8401EB87E57}"/>
              </a:ext>
            </a:extLst>
          </p:cNvPr>
          <p:cNvSpPr/>
          <p:nvPr/>
        </p:nvSpPr>
        <p:spPr>
          <a:xfrm>
            <a:off x="14709" y="-66915"/>
            <a:ext cx="6351389" cy="7024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185426-362C-459F-A51F-00F22C095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9505" y="1083599"/>
            <a:ext cx="3911147" cy="1249374"/>
          </a:xfrm>
        </p:spPr>
        <p:txBody>
          <a:bodyPr>
            <a:normAutofit/>
          </a:bodyPr>
          <a:lstStyle/>
          <a:p>
            <a:pPr algn="r" rtl="1"/>
            <a:r>
              <a:rPr lang="he-IL" sz="4000" b="1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השיטה הקיימת</a:t>
            </a:r>
            <a:endParaRPr lang="en-IL" sz="4000" b="1" dirty="0">
              <a:solidFill>
                <a:schemeClr val="bg1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CAD64-BAA8-4E14-95AC-7DDB00E78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1896" y="2369763"/>
            <a:ext cx="3993931" cy="3171423"/>
          </a:xfrm>
        </p:spPr>
        <p:txBody>
          <a:bodyPr>
            <a:normAutofit fontScale="70000" lnSpcReduction="20000"/>
          </a:bodyPr>
          <a:lstStyle/>
          <a:p>
            <a:pPr marL="514350" indent="-514350" algn="r" rtl="1">
              <a:buFont typeface="+mj-lt"/>
              <a:buAutoNum type="arabicPeriod"/>
            </a:pPr>
            <a:r>
              <a:rPr lang="he-IL" dirty="0">
                <a:solidFill>
                  <a:srgbClr val="FFFFFF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מסגרות קבוצתיות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>
                <a:solidFill>
                  <a:srgbClr val="FFFFFF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ללא בחירה ואוטונומיה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>
                <a:solidFill>
                  <a:srgbClr val="FFFFFF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דגש על הגנה וטיפול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>
                <a:solidFill>
                  <a:srgbClr val="FFFFFF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הגבלה ושלילת חירות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>
                <a:solidFill>
                  <a:srgbClr val="FFFFFF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התמקדות בתפקוד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err="1">
                <a:solidFill>
                  <a:srgbClr val="FFFFFF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סגרגטיבי</a:t>
            </a:r>
            <a:r>
              <a:rPr lang="he-IL" dirty="0">
                <a:solidFill>
                  <a:srgbClr val="FFFFFF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 ומבודד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>
                <a:solidFill>
                  <a:srgbClr val="FFFFFF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התעלמות מזהות אישית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>
                <a:solidFill>
                  <a:srgbClr val="FFFFFF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פגיעה בפרטיות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>
                <a:solidFill>
                  <a:srgbClr val="FFFFFF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יש דרך 'נכונה' לחיות</a:t>
            </a:r>
          </a:p>
          <a:p>
            <a:pPr marL="514350" indent="-514350" algn="just" rtl="1">
              <a:buFont typeface="+mj-lt"/>
              <a:buAutoNum type="arabicPeriod"/>
            </a:pPr>
            <a:endParaRPr lang="he-IL" dirty="0">
              <a:solidFill>
                <a:srgbClr val="FFFFFF"/>
              </a:solidFill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marL="514350" indent="-514350" algn="just" rtl="1">
              <a:buFont typeface="+mj-lt"/>
              <a:buAutoNum type="arabicPeriod"/>
            </a:pPr>
            <a:endParaRPr lang="he-IL" dirty="0">
              <a:solidFill>
                <a:srgbClr val="FFFFFF"/>
              </a:solidFill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marL="457200" indent="-457200" algn="just" rtl="1">
              <a:buFont typeface="+mj-lt"/>
              <a:buAutoNum type="arabicPeriod"/>
            </a:pPr>
            <a:endParaRPr lang="en-IL" sz="2000" dirty="0">
              <a:solidFill>
                <a:srgbClr val="FFFFFF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E427FF6-651F-4649-A123-8C205A7CAD3A}"/>
              </a:ext>
            </a:extLst>
          </p:cNvPr>
          <p:cNvSpPr txBox="1">
            <a:spLocks/>
          </p:cNvSpPr>
          <p:nvPr/>
        </p:nvSpPr>
        <p:spPr>
          <a:xfrm>
            <a:off x="1188478" y="1120389"/>
            <a:ext cx="3911147" cy="1249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4000" b="1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חיים עצמאיים</a:t>
            </a:r>
            <a:endParaRPr lang="en-IL" sz="4000" b="1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8FD53A-29F3-43E8-9FBD-BCC3702E72A5}"/>
              </a:ext>
            </a:extLst>
          </p:cNvPr>
          <p:cNvCxnSpPr/>
          <p:nvPr/>
        </p:nvCxnSpPr>
        <p:spPr>
          <a:xfrm>
            <a:off x="6348248" y="2369763"/>
            <a:ext cx="0" cy="3796115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88ECD6F-12A0-429F-8967-EFAE28EA5E75}"/>
              </a:ext>
            </a:extLst>
          </p:cNvPr>
          <p:cNvSpPr txBox="1">
            <a:spLocks/>
          </p:cNvSpPr>
          <p:nvPr/>
        </p:nvSpPr>
        <p:spPr>
          <a:xfrm>
            <a:off x="853951" y="2379353"/>
            <a:ext cx="4845258" cy="3680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r" rtl="1">
              <a:lnSpc>
                <a:spcPct val="70000"/>
              </a:lnSpc>
              <a:buFont typeface="+mj-lt"/>
              <a:buAutoNum type="arabicPeriod"/>
            </a:pPr>
            <a:r>
              <a:rPr lang="he-I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בית רגיל אורח חיים אינדיבידואלי</a:t>
            </a:r>
          </a:p>
          <a:p>
            <a:pPr marL="514350" indent="-514350" algn="r" rtl="1">
              <a:lnSpc>
                <a:spcPct val="70000"/>
              </a:lnSpc>
              <a:buFont typeface="+mj-lt"/>
              <a:buAutoNum type="arabicPeriod"/>
            </a:pPr>
            <a:r>
              <a:rPr lang="he-I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האדם מחליט ומעצב את חייו</a:t>
            </a:r>
          </a:p>
          <a:p>
            <a:pPr marL="514350" indent="-514350" algn="r" rtl="1">
              <a:lnSpc>
                <a:spcPct val="70000"/>
              </a:lnSpc>
              <a:buFont typeface="+mj-lt"/>
              <a:buAutoNum type="arabicPeriod"/>
            </a:pPr>
            <a:r>
              <a:rPr lang="he-I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דגש על חיים עצמאיים</a:t>
            </a:r>
          </a:p>
          <a:p>
            <a:pPr marL="514350" indent="-514350" algn="r" rtl="1">
              <a:lnSpc>
                <a:spcPct val="70000"/>
              </a:lnSpc>
              <a:buFont typeface="+mj-lt"/>
              <a:buAutoNum type="arabicPeriod"/>
            </a:pPr>
            <a:r>
              <a:rPr lang="he-I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חירות ומימוש עצמי</a:t>
            </a:r>
          </a:p>
          <a:p>
            <a:pPr marL="514350" indent="-514350" algn="r" rtl="1">
              <a:lnSpc>
                <a:spcPct val="70000"/>
              </a:lnSpc>
              <a:buFont typeface="+mj-lt"/>
              <a:buAutoNum type="arabicPeriod"/>
            </a:pPr>
            <a:r>
              <a:rPr lang="he-I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התמקדות בצרכים ורצונות</a:t>
            </a:r>
          </a:p>
          <a:p>
            <a:pPr marL="514350" indent="-514350" algn="r" rtl="1">
              <a:lnSpc>
                <a:spcPct val="70000"/>
              </a:lnSpc>
              <a:buFont typeface="+mj-lt"/>
              <a:buAutoNum type="arabicPeriod"/>
            </a:pPr>
            <a:r>
              <a:rPr lang="he-I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שייכות (משפחה, קהילה וכו')</a:t>
            </a:r>
          </a:p>
          <a:p>
            <a:pPr marL="514350" indent="-514350" algn="r" rtl="1">
              <a:lnSpc>
                <a:spcPct val="70000"/>
              </a:lnSpc>
              <a:buFont typeface="+mj-lt"/>
              <a:buAutoNum type="arabicPeriod"/>
            </a:pPr>
            <a:r>
              <a:rPr lang="he-I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הזהות מכתיבה את התמיכות</a:t>
            </a:r>
          </a:p>
          <a:p>
            <a:pPr marL="514350" indent="-514350" algn="r" rtl="1">
              <a:lnSpc>
                <a:spcPct val="70000"/>
              </a:lnSpc>
              <a:buFont typeface="+mj-lt"/>
              <a:buAutoNum type="arabicPeriod"/>
            </a:pPr>
            <a:r>
              <a:rPr lang="he-I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כבוד לפרטיות</a:t>
            </a:r>
          </a:p>
          <a:p>
            <a:pPr marL="514350" indent="-514350" algn="r" rtl="1">
              <a:lnSpc>
                <a:spcPct val="70000"/>
              </a:lnSpc>
              <a:buFont typeface="+mj-lt"/>
              <a:buAutoNum type="arabicPeriod"/>
            </a:pPr>
            <a:r>
              <a:rPr lang="he-I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הכרה במגוון האנושי וכבוד לבחירה</a:t>
            </a:r>
          </a:p>
          <a:p>
            <a:pPr marL="457200" indent="-457200" algn="r" rtl="1">
              <a:buFont typeface="+mj-lt"/>
              <a:buAutoNum type="arabicPeriod"/>
            </a:pPr>
            <a:endParaRPr lang="he-IL" sz="2000" dirty="0"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marL="457200" indent="-457200" algn="just" rtl="1">
              <a:buFont typeface="+mj-lt"/>
              <a:buAutoNum type="arabicPeriod"/>
            </a:pPr>
            <a:endParaRPr lang="he-IL" sz="2000" dirty="0"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marL="457200" indent="-457200" algn="just" rtl="1">
              <a:buFont typeface="+mj-lt"/>
              <a:buAutoNum type="arabicPeriod"/>
            </a:pPr>
            <a:endParaRPr lang="he-IL" sz="2000" dirty="0"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marL="457200" indent="-457200" algn="just" rtl="1">
              <a:buFont typeface="+mj-lt"/>
              <a:buAutoNum type="arabicPeriod"/>
            </a:pPr>
            <a:endParaRPr lang="en-IL" sz="2000" dirty="0"/>
          </a:p>
        </p:txBody>
      </p:sp>
    </p:spTree>
    <p:extLst>
      <p:ext uri="{BB962C8B-B14F-4D97-AF65-F5344CB8AC3E}">
        <p14:creationId xmlns:p14="http://schemas.microsoft.com/office/powerpoint/2010/main" val="3077893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85426-362C-459F-A51F-00F22C095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3538" y="441629"/>
            <a:ext cx="3911147" cy="1249374"/>
          </a:xfrm>
        </p:spPr>
        <p:txBody>
          <a:bodyPr>
            <a:normAutofit/>
          </a:bodyPr>
          <a:lstStyle/>
          <a:p>
            <a:pPr algn="r" rtl="1"/>
            <a:r>
              <a:rPr lang="he-IL" sz="4000" b="1" dirty="0">
                <a:solidFill>
                  <a:srgbClr val="FFFFFF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מי אנחנו</a:t>
            </a:r>
            <a:endParaRPr lang="en-IL" sz="4000" b="1" dirty="0">
              <a:solidFill>
                <a:srgbClr val="FFFFFF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CAD64-BAA8-4E14-95AC-7DDB00E78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658" y="1904772"/>
            <a:ext cx="5162608" cy="3171423"/>
          </a:xfrm>
        </p:spPr>
        <p:txBody>
          <a:bodyPr>
            <a:normAutofit fontScale="92500"/>
          </a:bodyPr>
          <a:lstStyle/>
          <a:p>
            <a:pPr algn="r" rtl="1"/>
            <a:r>
              <a:rPr lang="he-IL" dirty="0">
                <a:solidFill>
                  <a:srgbClr val="FFFFFF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קבוצת פעילים, מומחים, אנשים עם מוגבלות והורים לאנשים עם מוגבלות עם עשרות שנות </a:t>
            </a:r>
            <a:r>
              <a:rPr lang="he-IL" dirty="0" err="1">
                <a:solidFill>
                  <a:srgbClr val="FFFFFF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נסיון</a:t>
            </a:r>
            <a:r>
              <a:rPr lang="he-IL" dirty="0">
                <a:solidFill>
                  <a:srgbClr val="FFFFFF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 והתמחות בנושא</a:t>
            </a:r>
          </a:p>
          <a:p>
            <a:pPr algn="r" rtl="1"/>
            <a:r>
              <a:rPr lang="he-IL" dirty="0">
                <a:solidFill>
                  <a:srgbClr val="FFFFFF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המייסדים: נעמה לרנר, יותם </a:t>
            </a:r>
            <a:r>
              <a:rPr lang="he-IL" dirty="0" err="1">
                <a:solidFill>
                  <a:srgbClr val="FFFFFF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טולוב</a:t>
            </a:r>
            <a:r>
              <a:rPr lang="he-IL" dirty="0">
                <a:solidFill>
                  <a:srgbClr val="FFFFFF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, יקירה אברך, תרצה </a:t>
            </a:r>
            <a:r>
              <a:rPr lang="he-IL" dirty="0" err="1">
                <a:solidFill>
                  <a:srgbClr val="FFFFFF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ליבוביץ</a:t>
            </a:r>
            <a:r>
              <a:rPr lang="he-IL" dirty="0">
                <a:solidFill>
                  <a:srgbClr val="FFFFFF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', טומי </a:t>
            </a:r>
            <a:r>
              <a:rPr lang="he-IL" dirty="0" err="1">
                <a:solidFill>
                  <a:srgbClr val="FFFFFF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ברצ'נקו</a:t>
            </a:r>
            <a:r>
              <a:rPr lang="he-IL" dirty="0">
                <a:solidFill>
                  <a:srgbClr val="FFFFFF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, יעקב </a:t>
            </a:r>
            <a:r>
              <a:rPr lang="he-IL" dirty="0" err="1">
                <a:solidFill>
                  <a:srgbClr val="FFFFFF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טייכמן</a:t>
            </a:r>
            <a:r>
              <a:rPr lang="he-IL" dirty="0">
                <a:solidFill>
                  <a:srgbClr val="FFFFFF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, חיה </a:t>
            </a:r>
            <a:r>
              <a:rPr lang="he-IL" dirty="0" err="1">
                <a:solidFill>
                  <a:srgbClr val="FFFFFF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ברויאר</a:t>
            </a:r>
            <a:r>
              <a:rPr lang="he-IL" dirty="0">
                <a:solidFill>
                  <a:srgbClr val="FFFFFF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, זהר יונאי, נועה כפיר דהב.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8767218-C1DA-40C0-BF94-BB4A7EFB3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9143" y="1904772"/>
            <a:ext cx="5628900" cy="422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157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85426-362C-459F-A51F-00F22C095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609" y="148211"/>
            <a:ext cx="3911147" cy="1249374"/>
          </a:xfrm>
        </p:spPr>
        <p:txBody>
          <a:bodyPr>
            <a:normAutofit/>
          </a:bodyPr>
          <a:lstStyle/>
          <a:p>
            <a:pPr algn="r" rtl="1"/>
            <a:r>
              <a:rPr lang="he-IL" sz="4000" b="1" dirty="0">
                <a:solidFill>
                  <a:srgbClr val="FFFFFF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זה לא חלום</a:t>
            </a:r>
            <a:endParaRPr lang="en-IL" sz="4000" b="1" dirty="0">
              <a:solidFill>
                <a:srgbClr val="FFFFFF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687103-0D83-40BA-B47C-957684464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14989"/>
            <a:ext cx="3947315" cy="374301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C4A1201-6A90-4B86-9ECE-8C7BD48A6474}"/>
              </a:ext>
            </a:extLst>
          </p:cNvPr>
          <p:cNvSpPr txBox="1">
            <a:spLocks/>
          </p:cNvSpPr>
          <p:nvPr/>
        </p:nvSpPr>
        <p:spPr>
          <a:xfrm>
            <a:off x="-180263" y="1585411"/>
            <a:ext cx="4338773" cy="1249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Font typeface="Arial" panose="020B0604020202020204" pitchFamily="34" charset="0"/>
              <a:buNone/>
            </a:pPr>
            <a:r>
              <a:rPr lang="he-IL" sz="2400" dirty="0">
                <a:solidFill>
                  <a:srgbClr val="FFFFFF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ילדים עם מוגבלות ומוסדות</a:t>
            </a:r>
          </a:p>
          <a:p>
            <a:pPr marL="0" indent="0" algn="ctr" rtl="1">
              <a:buFont typeface="Arial" panose="020B0604020202020204" pitchFamily="34" charset="0"/>
              <a:buNone/>
            </a:pPr>
            <a:r>
              <a:rPr lang="he-IL" sz="1800" dirty="0">
                <a:solidFill>
                  <a:srgbClr val="FFFFFF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יעד ה-0</a:t>
            </a:r>
          </a:p>
          <a:p>
            <a:pPr algn="ctr" rtl="1"/>
            <a:endParaRPr lang="en-IL" sz="2600" dirty="0">
              <a:solidFill>
                <a:srgbClr val="FFFFFF"/>
              </a:solidFill>
            </a:endParaRPr>
          </a:p>
        </p:txBody>
      </p:sp>
      <p:pic>
        <p:nvPicPr>
          <p:cNvPr id="1026" name="Picture 2" descr="Willowbrook Hepatitis Experiments: Bioethics Case Study - Video &amp; Lesson  Transcript | Study.com">
            <a:extLst>
              <a:ext uri="{FF2B5EF4-FFF2-40B4-BE49-F238E27FC236}">
                <a16:creationId xmlns:a16="http://schemas.microsoft.com/office/drawing/2014/main" id="{4FBA383B-C0F4-4922-902B-727AF7419D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4" t="-594" r="33447"/>
          <a:stretch/>
        </p:blipFill>
        <p:spPr bwMode="auto">
          <a:xfrm>
            <a:off x="8244685" y="3074999"/>
            <a:ext cx="3947315" cy="377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0CB5698-31C4-424D-9244-963AF0FD8F9E}"/>
              </a:ext>
            </a:extLst>
          </p:cNvPr>
          <p:cNvSpPr txBox="1">
            <a:spLocks/>
          </p:cNvSpPr>
          <p:nvPr/>
        </p:nvSpPr>
        <p:spPr>
          <a:xfrm>
            <a:off x="8244685" y="1634253"/>
            <a:ext cx="4003877" cy="128119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Font typeface="Arial" panose="020B0604020202020204" pitchFamily="34" charset="0"/>
              <a:buNone/>
            </a:pPr>
            <a:r>
              <a:rPr lang="he-IL" sz="9600" dirty="0">
                <a:solidFill>
                  <a:srgbClr val="FFFFFF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אל מיסוד של אנשים עם </a:t>
            </a:r>
          </a:p>
          <a:p>
            <a:pPr marL="0" indent="0" algn="ctr" rtl="1">
              <a:buFont typeface="Arial" panose="020B0604020202020204" pitchFamily="34" charset="0"/>
              <a:buNone/>
            </a:pPr>
            <a:r>
              <a:rPr lang="he-IL" sz="9600" dirty="0">
                <a:solidFill>
                  <a:srgbClr val="FFFFFF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מוגבלות שכלית בארה"ב</a:t>
            </a:r>
          </a:p>
          <a:p>
            <a:pPr marL="0" indent="0" algn="ctr" rtl="1">
              <a:buFont typeface="Arial" panose="020B0604020202020204" pitchFamily="34" charset="0"/>
              <a:buNone/>
            </a:pPr>
            <a:r>
              <a:rPr lang="he-IL" sz="7200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1977 – 207,000 </a:t>
            </a:r>
            <a:r>
              <a:rPr lang="he-IL" sz="6400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במוסדות</a:t>
            </a:r>
            <a:endParaRPr lang="he-IL" sz="7200" dirty="0">
              <a:solidFill>
                <a:srgbClr val="FFFFF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 algn="ctr" rtl="1">
              <a:buFont typeface="Arial" panose="020B0604020202020204" pitchFamily="34" charset="0"/>
              <a:buNone/>
            </a:pPr>
            <a:r>
              <a:rPr lang="he-IL" sz="7200" dirty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2011 – 30,000</a:t>
            </a:r>
          </a:p>
          <a:p>
            <a:pPr marL="0" indent="0" algn="ctr" rtl="1">
              <a:buFont typeface="Arial" panose="020B0604020202020204" pitchFamily="34" charset="0"/>
              <a:buNone/>
            </a:pPr>
            <a:endParaRPr lang="he-IL" sz="2000" dirty="0">
              <a:solidFill>
                <a:srgbClr val="FFFFFF"/>
              </a:solidFill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algn="ctr" rtl="1"/>
            <a:endParaRPr lang="en-IL" sz="2600" dirty="0">
              <a:solidFill>
                <a:srgbClr val="FFFFFF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072909F-7F1C-400B-B6AD-E26399AC4319}"/>
              </a:ext>
            </a:extLst>
          </p:cNvPr>
          <p:cNvSpPr txBox="1">
            <a:spLocks/>
          </p:cNvSpPr>
          <p:nvPr/>
        </p:nvSpPr>
        <p:spPr>
          <a:xfrm>
            <a:off x="3827055" y="1585411"/>
            <a:ext cx="4338773" cy="1249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Font typeface="Arial" panose="020B0604020202020204" pitchFamily="34" charset="0"/>
              <a:buNone/>
            </a:pPr>
            <a:r>
              <a:rPr lang="he-IL" sz="2400" dirty="0">
                <a:solidFill>
                  <a:srgbClr val="FFFFFF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הזדקנות בבית ומהפיכת הסיעוד</a:t>
            </a:r>
          </a:p>
          <a:p>
            <a:pPr marL="0" indent="0" algn="ctr" rtl="1">
              <a:buFont typeface="Arial" panose="020B0604020202020204" pitchFamily="34" charset="0"/>
              <a:buNone/>
            </a:pPr>
            <a:r>
              <a:rPr lang="he-IL" sz="1800" dirty="0">
                <a:solidFill>
                  <a:srgbClr val="FFFFFF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98%</a:t>
            </a:r>
          </a:p>
          <a:p>
            <a:pPr algn="ctr" rtl="1"/>
            <a:endParaRPr lang="en-IL" sz="2600" dirty="0">
              <a:solidFill>
                <a:srgbClr val="FFFFFF"/>
              </a:solidFill>
            </a:endParaRPr>
          </a:p>
        </p:txBody>
      </p:sp>
      <p:pic>
        <p:nvPicPr>
          <p:cNvPr id="20" name="Picture 19" descr="Shape&#10;&#10;Description automatically generated">
            <a:extLst>
              <a:ext uri="{FF2B5EF4-FFF2-40B4-BE49-F238E27FC236}">
                <a16:creationId xmlns:a16="http://schemas.microsoft.com/office/drawing/2014/main" id="{7101A985-864C-4893-A8D3-A71062BDB0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685" y="2664647"/>
            <a:ext cx="708600" cy="708600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8BF1D899-8633-40EA-8F47-16D1A491D7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4" y="2668290"/>
            <a:ext cx="789251" cy="789251"/>
          </a:xfrm>
          <a:prstGeom prst="rect">
            <a:avLst/>
          </a:prstGeom>
        </p:spPr>
      </p:pic>
      <p:pic>
        <p:nvPicPr>
          <p:cNvPr id="25" name="Picture 24" descr="A picture containing outdoor, person&#10;&#10;Description automatically generated">
            <a:extLst>
              <a:ext uri="{FF2B5EF4-FFF2-40B4-BE49-F238E27FC236}">
                <a16:creationId xmlns:a16="http://schemas.microsoft.com/office/drawing/2014/main" id="{9983CF98-92C5-4E49-BCA3-3D7DE343A9E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9"/>
          <a:stretch/>
        </p:blipFill>
        <p:spPr>
          <a:xfrm>
            <a:off x="4122342" y="3114989"/>
            <a:ext cx="3947316" cy="3743011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CE293F91-75C7-4770-B7EF-64076B08D8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172" y="2664647"/>
            <a:ext cx="789251" cy="78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605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30FF1-F58F-43F5-82DB-7D54B2C48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3979"/>
            <a:ext cx="10515600" cy="1325563"/>
          </a:xfrm>
        </p:spPr>
        <p:txBody>
          <a:bodyPr/>
          <a:lstStyle/>
          <a:p>
            <a:pPr algn="r" rtl="1"/>
            <a:r>
              <a:rPr lang="he-IL" sz="40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אז מה עושים?</a:t>
            </a:r>
            <a:endParaRPr lang="en-IL" sz="4000" b="1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A95BD-47A3-4A09-BE9C-F97BD5F1A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0300" y="1825625"/>
            <a:ext cx="6946900" cy="4351338"/>
          </a:xfrm>
        </p:spPr>
        <p:txBody>
          <a:bodyPr>
            <a:normAutofit/>
          </a:bodyPr>
          <a:lstStyle/>
          <a:p>
            <a:pPr algn="r" rtl="1"/>
            <a:endParaRPr lang="he-IL" dirty="0">
              <a:solidFill>
                <a:schemeClr val="bg1"/>
              </a:solidFill>
            </a:endParaRPr>
          </a:p>
          <a:p>
            <a:pPr marL="457200" lvl="1" indent="0" algn="just" rtl="1">
              <a:buNone/>
            </a:pPr>
            <a:r>
              <a:rPr lang="he-IL" sz="30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מקטרים. מפגינים. חותמים על עצומה. כותבים טור דעה. טומנים </a:t>
            </a:r>
            <a:r>
              <a:rPr lang="he-IL" sz="3000" b="1" dirty="0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ת'ראש</a:t>
            </a:r>
            <a:r>
              <a:rPr lang="he-IL" sz="30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בחול. מנסים להסתדר לבד. נכנעים. נאבקים. מפנים אצבע מאשימה. </a:t>
            </a:r>
          </a:p>
          <a:p>
            <a:pPr marL="457200" lvl="1" indent="0" algn="r" rtl="1">
              <a:buNone/>
            </a:pPr>
            <a:r>
              <a:rPr lang="he-IL" sz="30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וגם...</a:t>
            </a:r>
          </a:p>
          <a:p>
            <a:pPr marL="457200" lvl="1" indent="0" algn="r" rtl="1">
              <a:buNone/>
            </a:pPr>
            <a:endParaRPr lang="en-US" sz="3000" b="1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457200" lvl="1" indent="0" algn="r" rtl="1">
              <a:buNone/>
            </a:pPr>
            <a:r>
              <a:rPr lang="he-IL" sz="56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מקימים תנועה. </a:t>
            </a:r>
          </a:p>
          <a:p>
            <a:pPr marL="457200" lvl="1" indent="0" algn="r" rtl="1">
              <a:buNone/>
            </a:pPr>
            <a:endParaRPr lang="he-IL" dirty="0">
              <a:solidFill>
                <a:schemeClr val="bg1"/>
              </a:solidFill>
            </a:endParaRPr>
          </a:p>
          <a:p>
            <a:pPr marL="457200" lvl="1" indent="0" algn="r" rtl="1">
              <a:buNone/>
            </a:pPr>
            <a:endParaRPr lang="he-IL" dirty="0">
              <a:solidFill>
                <a:schemeClr val="bg1"/>
              </a:solidFill>
            </a:endParaRPr>
          </a:p>
          <a:p>
            <a:pPr algn="r" rtl="1"/>
            <a:endParaRPr lang="he-IL" dirty="0">
              <a:solidFill>
                <a:schemeClr val="bg1"/>
              </a:solidFill>
            </a:endParaRPr>
          </a:p>
          <a:p>
            <a:pPr marL="0" indent="0" algn="r" rtl="1">
              <a:buNone/>
            </a:pPr>
            <a:endParaRPr lang="en-IL" dirty="0">
              <a:solidFill>
                <a:schemeClr val="bg1"/>
              </a:solidFill>
            </a:endParaRPr>
          </a:p>
        </p:txBody>
      </p:sp>
      <p:pic>
        <p:nvPicPr>
          <p:cNvPr id="4" name="Picture 3" descr="A picture containing person, colorful, bright&#10;&#10;Description automatically generated">
            <a:extLst>
              <a:ext uri="{FF2B5EF4-FFF2-40B4-BE49-F238E27FC236}">
                <a16:creationId xmlns:a16="http://schemas.microsoft.com/office/drawing/2014/main" id="{06AA9ADC-7783-4ED1-90C0-6963D9893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83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2B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85426-362C-459F-A51F-00F22C095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9822" y="169682"/>
            <a:ext cx="3911147" cy="928380"/>
          </a:xfrm>
          <a:noFill/>
        </p:spPr>
        <p:txBody>
          <a:bodyPr>
            <a:normAutofit/>
          </a:bodyPr>
          <a:lstStyle/>
          <a:p>
            <a:pPr algn="r" rtl="1"/>
            <a:r>
              <a:rPr lang="he-IL" sz="4000" b="1" dirty="0">
                <a:solidFill>
                  <a:srgbClr val="FFFFFF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למה תנועה?</a:t>
            </a:r>
            <a:endParaRPr lang="en-IL" sz="4000" b="1" dirty="0">
              <a:solidFill>
                <a:srgbClr val="FFFFFF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9980DB-752E-4142-85A9-589A70EA8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498" y="1381113"/>
            <a:ext cx="9792471" cy="1439505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r" rtl="1"/>
            <a:r>
              <a:rPr lang="he-IL" sz="3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פעילות </a:t>
            </a:r>
            <a:r>
              <a:rPr lang="en-US" sz="3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Top-Down</a:t>
            </a:r>
            <a:r>
              <a:rPr lang="he-IL" sz="3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– שינוי מדיניות, חקיקה ועבודה מול ממשלה מטופלים בהובלת</a:t>
            </a:r>
            <a:r>
              <a:rPr lang="en-US" sz="3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he-IL" sz="3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אחרים (בזכות, ג'וינט).</a:t>
            </a:r>
            <a:endParaRPr lang="en-US" sz="3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Picture 4" descr="A picture containing text, public, light, lamp&#10;&#10;Description automatically generated">
            <a:extLst>
              <a:ext uri="{FF2B5EF4-FFF2-40B4-BE49-F238E27FC236}">
                <a16:creationId xmlns:a16="http://schemas.microsoft.com/office/drawing/2014/main" id="{C3527C4F-5A38-4372-BB61-E3E0B8E4BC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69" r="-1868" b="33248"/>
          <a:stretch/>
        </p:blipFill>
        <p:spPr>
          <a:xfrm>
            <a:off x="0" y="2200195"/>
            <a:ext cx="12419762" cy="266847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EC12C7C-ACD2-4E99-9815-8A9EA3C74278}"/>
              </a:ext>
            </a:extLst>
          </p:cNvPr>
          <p:cNvSpPr txBox="1">
            <a:spLocks/>
          </p:cNvSpPr>
          <p:nvPr/>
        </p:nvSpPr>
        <p:spPr>
          <a:xfrm>
            <a:off x="1028497" y="4614559"/>
            <a:ext cx="9792471" cy="31714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he-IL" sz="3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r" rtl="1"/>
            <a:r>
              <a:rPr lang="he-IL" sz="3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פעילות </a:t>
            </a:r>
            <a:r>
              <a:rPr lang="en-US" sz="3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Bottom- Up</a:t>
            </a:r>
            <a:r>
              <a:rPr lang="he-IL" sz="3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– שינוי אמיתי מחייב התעוררות מלמטה. התארגנות רחבה של אנשים מכל הארץ, מכל המגזרים ומכל המוגבלויות שיפעלו לשינוי ברמת השטח ודרישה מהשטח כלפי מקבלי החלטות. </a:t>
            </a:r>
            <a:endParaRPr lang="en-IL" sz="3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4BAE979-CC9C-4F4C-BD25-83044362F745}"/>
                  </a:ext>
                </a:extLst>
              </p14:cNvPr>
              <p14:cNvContentPartPr/>
              <p14:nvPr/>
            </p14:nvContentPartPr>
            <p14:xfrm>
              <a:off x="6674760" y="5506560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4BAE979-CC9C-4F4C-BD25-83044362F7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21120" y="539856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2A59BF0-B495-4E3A-BD91-52E8EBACDFCF}"/>
                  </a:ext>
                </a:extLst>
              </p14:cNvPr>
              <p14:cNvContentPartPr/>
              <p14:nvPr/>
            </p14:nvContentPartPr>
            <p14:xfrm>
              <a:off x="6674760" y="5506560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2A59BF0-B495-4E3A-BD91-52E8EBACDFC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21120" y="5398560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7445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1599</TotalTime>
  <Words>394</Words>
  <Application>Microsoft Office PowerPoint</Application>
  <PresentationFormat>Widescreen</PresentationFormat>
  <Paragraphs>89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Segoe UI Black</vt:lpstr>
      <vt:lpstr>Segoe UI Light</vt:lpstr>
      <vt:lpstr>Segoe UI Semibold</vt:lpstr>
      <vt:lpstr>Office Theme</vt:lpstr>
      <vt:lpstr>התנועה לעצמאות</vt:lpstr>
      <vt:lpstr>חזון</vt:lpstr>
      <vt:lpstr>PowerPoint Presentation</vt:lpstr>
      <vt:lpstr>ישראל 2021- תקועים </vt:lpstr>
      <vt:lpstr>השיטה הקיימת</vt:lpstr>
      <vt:lpstr>מי אנחנו</vt:lpstr>
      <vt:lpstr>זה לא חלום</vt:lpstr>
      <vt:lpstr>אז מה עושים?</vt:lpstr>
      <vt:lpstr>למה תנועה?</vt:lpstr>
      <vt:lpstr>PowerPoint Presentation</vt:lpstr>
      <vt:lpstr>מה מחר בבוקר?</vt:lpstr>
      <vt:lpstr>יוצאים לדרך...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התנועה לעצמאות</dc:title>
  <dc:creator>yotam</dc:creator>
  <cp:lastModifiedBy>yotam</cp:lastModifiedBy>
  <cp:revision>91</cp:revision>
  <dcterms:created xsi:type="dcterms:W3CDTF">2021-05-18T12:53:52Z</dcterms:created>
  <dcterms:modified xsi:type="dcterms:W3CDTF">2022-01-25T01:41:43Z</dcterms:modified>
</cp:coreProperties>
</file>